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0" r:id="rId2"/>
    <p:sldId id="265" r:id="rId3"/>
    <p:sldId id="266" r:id="rId4"/>
    <p:sldId id="267" r:id="rId5"/>
    <p:sldId id="268" r:id="rId6"/>
    <p:sldId id="269" r:id="rId7"/>
    <p:sldId id="264" r:id="rId8"/>
    <p:sldId id="262" r:id="rId9"/>
    <p:sldId id="263" r:id="rId10"/>
    <p:sldId id="260" r:id="rId11"/>
    <p:sldId id="256" r:id="rId12"/>
    <p:sldId id="257" r:id="rId13"/>
    <p:sldId id="258" r:id="rId14"/>
    <p:sldId id="259" r:id="rId15"/>
    <p:sldId id="272" r:id="rId16"/>
    <p:sldId id="273" r:id="rId17"/>
    <p:sldId id="274" r:id="rId18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F249C-4E22-4305-B089-58A7747F96AB}" type="datetimeFigureOut">
              <a:rPr lang="pt-PT" smtClean="0"/>
              <a:pPr/>
              <a:t>01-09-2011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2C3A1F-4C80-4F14-8809-ECFA3892D661}" type="slidenum">
              <a:rPr lang="pt-PT" smtClean="0"/>
              <a:pPr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C3A1F-4C80-4F14-8809-ECFA3892D661}" type="slidenum">
              <a:rPr lang="pt-PT" smtClean="0"/>
              <a:pPr/>
              <a:t>8</a:t>
            </a:fld>
            <a:endParaRPr lang="pt-P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A3AF-6F6F-4E8F-BA6A-A91245DD0C46}" type="datetimeFigureOut">
              <a:rPr lang="pt-PT" smtClean="0"/>
              <a:pPr/>
              <a:t>01-09-2011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DDEC4-68D9-4ACE-9EC5-953DF0C191D4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A3AF-6F6F-4E8F-BA6A-A91245DD0C46}" type="datetimeFigureOut">
              <a:rPr lang="pt-PT" smtClean="0"/>
              <a:pPr/>
              <a:t>01-09-2011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DDEC4-68D9-4ACE-9EC5-953DF0C191D4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A3AF-6F6F-4E8F-BA6A-A91245DD0C46}" type="datetimeFigureOut">
              <a:rPr lang="pt-PT" smtClean="0"/>
              <a:pPr/>
              <a:t>01-09-2011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DDEC4-68D9-4ACE-9EC5-953DF0C191D4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A3AF-6F6F-4E8F-BA6A-A91245DD0C46}" type="datetimeFigureOut">
              <a:rPr lang="pt-PT" smtClean="0"/>
              <a:pPr/>
              <a:t>01-09-2011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DDEC4-68D9-4ACE-9EC5-953DF0C191D4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A3AF-6F6F-4E8F-BA6A-A91245DD0C46}" type="datetimeFigureOut">
              <a:rPr lang="pt-PT" smtClean="0"/>
              <a:pPr/>
              <a:t>01-09-2011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DDEC4-68D9-4ACE-9EC5-953DF0C191D4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A3AF-6F6F-4E8F-BA6A-A91245DD0C46}" type="datetimeFigureOut">
              <a:rPr lang="pt-PT" smtClean="0"/>
              <a:pPr/>
              <a:t>01-09-2011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DDEC4-68D9-4ACE-9EC5-953DF0C191D4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A3AF-6F6F-4E8F-BA6A-A91245DD0C46}" type="datetimeFigureOut">
              <a:rPr lang="pt-PT" smtClean="0"/>
              <a:pPr/>
              <a:t>01-09-2011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DDEC4-68D9-4ACE-9EC5-953DF0C191D4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A3AF-6F6F-4E8F-BA6A-A91245DD0C46}" type="datetimeFigureOut">
              <a:rPr lang="pt-PT" smtClean="0"/>
              <a:pPr/>
              <a:t>01-09-2011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DDEC4-68D9-4ACE-9EC5-953DF0C191D4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A3AF-6F6F-4E8F-BA6A-A91245DD0C46}" type="datetimeFigureOut">
              <a:rPr lang="pt-PT" smtClean="0"/>
              <a:pPr/>
              <a:t>01-09-2011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DDEC4-68D9-4ACE-9EC5-953DF0C191D4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A3AF-6F6F-4E8F-BA6A-A91245DD0C46}" type="datetimeFigureOut">
              <a:rPr lang="pt-PT" smtClean="0"/>
              <a:pPr/>
              <a:t>01-09-2011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DDEC4-68D9-4ACE-9EC5-953DF0C191D4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A3AF-6F6F-4E8F-BA6A-A91245DD0C46}" type="datetimeFigureOut">
              <a:rPr lang="pt-PT" smtClean="0"/>
              <a:pPr/>
              <a:t>01-09-2011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DDEC4-68D9-4ACE-9EC5-953DF0C191D4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0A3AF-6F6F-4E8F-BA6A-A91245DD0C46}" type="datetimeFigureOut">
              <a:rPr lang="pt-PT" smtClean="0"/>
              <a:pPr/>
              <a:t>01-09-2011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DDEC4-68D9-4ACE-9EC5-953DF0C191D4}" type="slidenum">
              <a:rPr lang="pt-PT" smtClean="0"/>
              <a:pPr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openxmlformats.org/officeDocument/2006/relationships/image" Target="../media/image20.tiff"/><Relationship Id="rId7" Type="http://schemas.openxmlformats.org/officeDocument/2006/relationships/image" Target="../media/image23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iff"/><Relationship Id="rId5" Type="http://schemas.openxmlformats.org/officeDocument/2006/relationships/image" Target="../media/image18.tiff"/><Relationship Id="rId4" Type="http://schemas.openxmlformats.org/officeDocument/2006/relationships/image" Target="../media/image2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533400" y="15240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pt-P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Matrizes Hexagonais para Gravação Magnética Perpendicular</a:t>
            </a:r>
            <a:endParaRPr lang="pt-PT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Marcador de Posição de Conteúdo 3" descr="Logotipo%20FCUP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52400" y="381000"/>
            <a:ext cx="1332309" cy="685800"/>
          </a:xfrm>
        </p:spPr>
      </p:pic>
      <p:pic>
        <p:nvPicPr>
          <p:cNvPr id="1026" name="Picture 2" descr="E:\Escola de Verão\Escola de Verao 2011\ImagensMaterialApresentação\47_3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3048000"/>
            <a:ext cx="3385667" cy="2370729"/>
          </a:xfrm>
          <a:prstGeom prst="rect">
            <a:avLst/>
          </a:prstGeom>
          <a:noFill/>
        </p:spPr>
      </p:pic>
      <p:sp>
        <p:nvSpPr>
          <p:cNvPr id="10" name="CaixaDeTexto 9"/>
          <p:cNvSpPr txBox="1"/>
          <p:nvPr/>
        </p:nvSpPr>
        <p:spPr>
          <a:xfrm>
            <a:off x="2438400" y="11430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Escola de Verão de Física 2011</a:t>
            </a:r>
          </a:p>
        </p:txBody>
      </p:sp>
      <p:pic>
        <p:nvPicPr>
          <p:cNvPr id="1028" name="Picture 4" descr="http://2.bp.blogspot.com/-UFqFq-fAjHs/TcXPuJjfbuI/AAAAAAAAACg/lyZLdLakPh4/s1600/UJ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381000"/>
            <a:ext cx="1447799" cy="413657"/>
          </a:xfrm>
          <a:prstGeom prst="rect">
            <a:avLst/>
          </a:prstGeom>
          <a:noFill/>
        </p:spPr>
      </p:pic>
      <p:sp>
        <p:nvSpPr>
          <p:cNvPr id="12" name="CaixaDeTexto 11"/>
          <p:cNvSpPr txBox="1"/>
          <p:nvPr/>
        </p:nvSpPr>
        <p:spPr>
          <a:xfrm>
            <a:off x="6781800" y="4114800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Ana Penas</a:t>
            </a:r>
          </a:p>
          <a:p>
            <a:r>
              <a:rPr lang="pt-PT" dirty="0" smtClean="0"/>
              <a:t>Rita Guerra</a:t>
            </a:r>
          </a:p>
          <a:p>
            <a:r>
              <a:rPr lang="pt-PT" dirty="0" smtClean="0"/>
              <a:t>Diogo Santos</a:t>
            </a:r>
          </a:p>
          <a:p>
            <a:r>
              <a:rPr lang="pt-PT" dirty="0" smtClean="0"/>
              <a:t>Celestino Amado</a:t>
            </a:r>
            <a:endParaRPr lang="pt-PT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6477000" y="54102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Monitora</a:t>
            </a:r>
          </a:p>
          <a:p>
            <a:r>
              <a:rPr lang="pt-PT" dirty="0" err="1" smtClean="0"/>
              <a:t>Arlete</a:t>
            </a:r>
            <a:r>
              <a:rPr lang="pt-PT" dirty="0" smtClean="0"/>
              <a:t> Apolinário</a:t>
            </a:r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SQUID</a:t>
            </a:r>
            <a:endParaRPr lang="pt-PT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Rectângulo 3"/>
          <p:cNvSpPr/>
          <p:nvPr/>
        </p:nvSpPr>
        <p:spPr>
          <a:xfrm>
            <a:off x="3429000" y="1676400"/>
            <a:ext cx="5181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 smtClean="0"/>
              <a:t>SQUID </a:t>
            </a:r>
            <a:r>
              <a:rPr lang="pt-PT" dirty="0" smtClean="0"/>
              <a:t>(</a:t>
            </a:r>
            <a:r>
              <a:rPr lang="pt-PT" dirty="0" err="1" smtClean="0"/>
              <a:t>Superconducting</a:t>
            </a:r>
            <a:r>
              <a:rPr lang="pt-PT" dirty="0" smtClean="0"/>
              <a:t> </a:t>
            </a:r>
            <a:r>
              <a:rPr lang="pt-PT" dirty="0" err="1"/>
              <a:t>Quantum</a:t>
            </a:r>
            <a:r>
              <a:rPr lang="pt-PT" dirty="0"/>
              <a:t> </a:t>
            </a:r>
            <a:r>
              <a:rPr lang="pt-PT" dirty="0" err="1" smtClean="0"/>
              <a:t>Interference</a:t>
            </a:r>
            <a:r>
              <a:rPr lang="pt-PT" dirty="0" smtClean="0"/>
              <a:t> </a:t>
            </a:r>
            <a:r>
              <a:rPr lang="pt-PT" dirty="0" err="1" smtClean="0"/>
              <a:t>Device</a:t>
            </a:r>
            <a:r>
              <a:rPr lang="pt-PT" dirty="0" smtClean="0"/>
              <a:t>)  é um </a:t>
            </a:r>
            <a:r>
              <a:rPr lang="pt-PT" dirty="0"/>
              <a:t>sensor de fluxo </a:t>
            </a:r>
            <a:r>
              <a:rPr lang="pt-PT" dirty="0" smtClean="0"/>
              <a:t>magnético </a:t>
            </a:r>
            <a:r>
              <a:rPr lang="pt-PT" dirty="0" err="1"/>
              <a:t>ultra-sensivel</a:t>
            </a:r>
            <a:r>
              <a:rPr lang="pt-PT" dirty="0" smtClean="0"/>
              <a:t>.</a:t>
            </a:r>
          </a:p>
          <a:p>
            <a:r>
              <a:rPr lang="pt-PT" dirty="0"/>
              <a:t>	</a:t>
            </a:r>
            <a:r>
              <a:rPr lang="pt-PT" dirty="0" smtClean="0"/>
              <a:t>Tem várias características:</a:t>
            </a:r>
          </a:p>
          <a:p>
            <a:pPr>
              <a:buFontTx/>
              <a:buChar char="-"/>
            </a:pPr>
            <a:r>
              <a:rPr lang="pt-PT" dirty="0" smtClean="0"/>
              <a:t> mede magnetização de materiais </a:t>
            </a:r>
            <a:r>
              <a:rPr lang="pt-PT" dirty="0" err="1" smtClean="0"/>
              <a:t>magneticos</a:t>
            </a:r>
            <a:endParaRPr lang="pt-PT" dirty="0" smtClean="0"/>
          </a:p>
          <a:p>
            <a:pPr>
              <a:buFontTx/>
              <a:buChar char="-"/>
            </a:pPr>
            <a:r>
              <a:rPr lang="pt-PT" dirty="0"/>
              <a:t> </a:t>
            </a:r>
            <a:r>
              <a:rPr lang="pt-PT" dirty="0" smtClean="0"/>
              <a:t> supercondutor</a:t>
            </a:r>
          </a:p>
          <a:p>
            <a:r>
              <a:rPr lang="pt-PT" dirty="0" smtClean="0"/>
              <a:t>- trabalha a baixas temperaturas com </a:t>
            </a:r>
            <a:r>
              <a:rPr lang="pt-PT" dirty="0" err="1" smtClean="0"/>
              <a:t>He</a:t>
            </a:r>
            <a:r>
              <a:rPr lang="pt-PT" dirty="0" smtClean="0"/>
              <a:t> 4K</a:t>
            </a:r>
          </a:p>
        </p:txBody>
      </p:sp>
      <p:pic>
        <p:nvPicPr>
          <p:cNvPr id="2050" name="Picture 2" descr="Z:\Ambiente de trabalho\ImagensMaterialApresentação\SQUI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447800"/>
            <a:ext cx="2743200" cy="30573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9600" y="228600"/>
            <a:ext cx="7772400" cy="1470025"/>
          </a:xfrm>
        </p:spPr>
        <p:txBody>
          <a:bodyPr/>
          <a:lstStyle/>
          <a:p>
            <a:r>
              <a:rPr lang="pt-P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Nanofios Bits Magnéticos</a:t>
            </a:r>
            <a:endParaRPr lang="pt-PT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Fluxograma: disco magnético 3"/>
          <p:cNvSpPr/>
          <p:nvPr/>
        </p:nvSpPr>
        <p:spPr>
          <a:xfrm>
            <a:off x="1295400" y="1676400"/>
            <a:ext cx="762000" cy="137160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Fluxograma: disco magnético 4"/>
          <p:cNvSpPr/>
          <p:nvPr/>
        </p:nvSpPr>
        <p:spPr>
          <a:xfrm>
            <a:off x="2667000" y="1676400"/>
            <a:ext cx="762000" cy="137160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Fluxograma: disco magnético 5"/>
          <p:cNvSpPr/>
          <p:nvPr/>
        </p:nvSpPr>
        <p:spPr>
          <a:xfrm>
            <a:off x="3962400" y="1676400"/>
            <a:ext cx="762000" cy="137160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Fluxograma: disco magnético 6"/>
          <p:cNvSpPr/>
          <p:nvPr/>
        </p:nvSpPr>
        <p:spPr>
          <a:xfrm>
            <a:off x="5257800" y="1676400"/>
            <a:ext cx="762000" cy="137160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5" name="Conexão recta unidireccional 14"/>
          <p:cNvCxnSpPr>
            <a:stCxn id="4" idx="3"/>
            <a:endCxn id="4" idx="0"/>
          </p:cNvCxnSpPr>
          <p:nvPr/>
        </p:nvCxnSpPr>
        <p:spPr>
          <a:xfrm rot="5400000" flipH="1">
            <a:off x="1219200" y="2590800"/>
            <a:ext cx="9144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xão recta unidireccional 18"/>
          <p:cNvCxnSpPr/>
          <p:nvPr/>
        </p:nvCxnSpPr>
        <p:spPr>
          <a:xfrm rot="5400000" flipH="1">
            <a:off x="3886994" y="2590006"/>
            <a:ext cx="9144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xão recta unidireccional 22"/>
          <p:cNvCxnSpPr>
            <a:stCxn id="5" idx="0"/>
            <a:endCxn id="5" idx="3"/>
          </p:cNvCxnSpPr>
          <p:nvPr/>
        </p:nvCxnSpPr>
        <p:spPr>
          <a:xfrm rot="16200000" flipH="1">
            <a:off x="2590800" y="2590800"/>
            <a:ext cx="9144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xão recta unidireccional 27"/>
          <p:cNvCxnSpPr/>
          <p:nvPr/>
        </p:nvCxnSpPr>
        <p:spPr>
          <a:xfrm rot="16200000" flipH="1">
            <a:off x="5182394" y="2590006"/>
            <a:ext cx="9144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ixaDeTexto 28"/>
          <p:cNvSpPr txBox="1"/>
          <p:nvPr/>
        </p:nvSpPr>
        <p:spPr>
          <a:xfrm>
            <a:off x="1600200" y="3200400"/>
            <a:ext cx="304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1</a:t>
            </a:r>
            <a:endParaRPr lang="pt-PT" dirty="0"/>
          </a:p>
        </p:txBody>
      </p:sp>
      <p:sp>
        <p:nvSpPr>
          <p:cNvPr id="34" name="CaixaDeTexto 33"/>
          <p:cNvSpPr txBox="1"/>
          <p:nvPr/>
        </p:nvSpPr>
        <p:spPr>
          <a:xfrm>
            <a:off x="2895600" y="3200400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0</a:t>
            </a:r>
            <a:endParaRPr lang="pt-PT" dirty="0"/>
          </a:p>
        </p:txBody>
      </p:sp>
      <p:sp>
        <p:nvSpPr>
          <p:cNvPr id="35" name="CaixaDeTexto 34"/>
          <p:cNvSpPr txBox="1"/>
          <p:nvPr/>
        </p:nvSpPr>
        <p:spPr>
          <a:xfrm>
            <a:off x="5486400" y="3200400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0</a:t>
            </a:r>
            <a:endParaRPr lang="pt-PT" dirty="0"/>
          </a:p>
        </p:txBody>
      </p:sp>
      <p:sp>
        <p:nvSpPr>
          <p:cNvPr id="36" name="CaixaDeTexto 35"/>
          <p:cNvSpPr txBox="1"/>
          <p:nvPr/>
        </p:nvSpPr>
        <p:spPr>
          <a:xfrm>
            <a:off x="4191000" y="3200400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1</a:t>
            </a:r>
          </a:p>
        </p:txBody>
      </p:sp>
      <p:sp>
        <p:nvSpPr>
          <p:cNvPr id="38" name="Seta para cima e para baixo 37"/>
          <p:cNvSpPr/>
          <p:nvPr/>
        </p:nvSpPr>
        <p:spPr>
          <a:xfrm>
            <a:off x="7239000" y="1676400"/>
            <a:ext cx="609600" cy="1447800"/>
          </a:xfrm>
          <a:prstGeom prst="up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9" name="CaixaDeTexto 38"/>
          <p:cNvSpPr txBox="1"/>
          <p:nvPr/>
        </p:nvSpPr>
        <p:spPr>
          <a:xfrm>
            <a:off x="838200" y="4191000"/>
            <a:ext cx="6517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ym typeface="Wingdings" pitchFamily="2" charset="2"/>
              </a:rPr>
              <a:t> </a:t>
            </a:r>
            <a:r>
              <a:rPr lang="pt-PT" dirty="0" smtClean="0"/>
              <a:t>Os bits magnéticos são definidos pela direcção da magnetização.</a:t>
            </a:r>
            <a:endParaRPr lang="pt-PT" dirty="0"/>
          </a:p>
        </p:txBody>
      </p:sp>
      <p:sp>
        <p:nvSpPr>
          <p:cNvPr id="40" name="CaixaDeTexto 39"/>
          <p:cNvSpPr txBox="1"/>
          <p:nvPr/>
        </p:nvSpPr>
        <p:spPr>
          <a:xfrm>
            <a:off x="6629400" y="31242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/>
              <a:t>Campo magnético do SQUID</a:t>
            </a:r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P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Monodomínio magnético</a:t>
            </a:r>
            <a:br>
              <a:rPr lang="pt-P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pt-PT" sz="31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Ciclo de histerese</a:t>
            </a:r>
            <a:endParaRPr lang="pt-PT" sz="31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Rectângulo 3"/>
          <p:cNvSpPr/>
          <p:nvPr/>
        </p:nvSpPr>
        <p:spPr>
          <a:xfrm>
            <a:off x="3200400" y="2362200"/>
            <a:ext cx="3200400" cy="1981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2" name="Conexão recta unidireccional 11"/>
          <p:cNvCxnSpPr/>
          <p:nvPr/>
        </p:nvCxnSpPr>
        <p:spPr>
          <a:xfrm rot="5400000" flipH="1" flipV="1">
            <a:off x="2781300" y="3390900"/>
            <a:ext cx="4038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recta unidireccional 13"/>
          <p:cNvCxnSpPr/>
          <p:nvPr/>
        </p:nvCxnSpPr>
        <p:spPr>
          <a:xfrm>
            <a:off x="2590800" y="3429000"/>
            <a:ext cx="48768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ixaDeTexto 24"/>
          <p:cNvSpPr txBox="1"/>
          <p:nvPr/>
        </p:nvSpPr>
        <p:spPr>
          <a:xfrm>
            <a:off x="2743200" y="34290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-Hc</a:t>
            </a:r>
            <a:endParaRPr lang="pt-PT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6400800" y="34290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Hc</a:t>
            </a:r>
            <a:endParaRPr lang="pt-PT" dirty="0"/>
          </a:p>
        </p:txBody>
      </p:sp>
      <p:cxnSp>
        <p:nvCxnSpPr>
          <p:cNvPr id="28" name="Conexão recta 27"/>
          <p:cNvCxnSpPr/>
          <p:nvPr/>
        </p:nvCxnSpPr>
        <p:spPr>
          <a:xfrm>
            <a:off x="6400800" y="2362200"/>
            <a:ext cx="1600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xão recta 28"/>
          <p:cNvCxnSpPr/>
          <p:nvPr/>
        </p:nvCxnSpPr>
        <p:spPr>
          <a:xfrm>
            <a:off x="1600200" y="4343400"/>
            <a:ext cx="1600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ixaDeTexto 29"/>
          <p:cNvSpPr txBox="1"/>
          <p:nvPr/>
        </p:nvSpPr>
        <p:spPr>
          <a:xfrm>
            <a:off x="1524000" y="5486400"/>
            <a:ext cx="655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/>
              <a:t>O ciclo de histerese tem memória magnética</a:t>
            </a:r>
          </a:p>
          <a:p>
            <a:endParaRPr lang="pt-PT" dirty="0" smtClean="0"/>
          </a:p>
          <a:p>
            <a:pPr algn="ctr"/>
            <a:r>
              <a:rPr lang="pt-PT" dirty="0" smtClean="0"/>
              <a:t>Mesmo quando o H é zero, retém o estado anterior de magnetização </a:t>
            </a:r>
          </a:p>
        </p:txBody>
      </p:sp>
      <p:sp>
        <p:nvSpPr>
          <p:cNvPr id="31" name="Seta para baixo 30"/>
          <p:cNvSpPr/>
          <p:nvPr/>
        </p:nvSpPr>
        <p:spPr>
          <a:xfrm>
            <a:off x="4648200" y="5791200"/>
            <a:ext cx="1524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3" name="Seta para cima 32"/>
          <p:cNvSpPr/>
          <p:nvPr/>
        </p:nvSpPr>
        <p:spPr>
          <a:xfrm>
            <a:off x="8153400" y="1981200"/>
            <a:ext cx="609600" cy="10668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4" name="Seta para baixo 33"/>
          <p:cNvSpPr/>
          <p:nvPr/>
        </p:nvSpPr>
        <p:spPr>
          <a:xfrm>
            <a:off x="762000" y="3657600"/>
            <a:ext cx="685800" cy="1219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6" name="CaixaDeTexto 35"/>
          <p:cNvSpPr txBox="1"/>
          <p:nvPr/>
        </p:nvSpPr>
        <p:spPr>
          <a:xfrm>
            <a:off x="4419600" y="13716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</a:t>
            </a:r>
            <a:endParaRPr lang="pt-PT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7" name="CaixaDeTexto 36"/>
          <p:cNvSpPr txBox="1"/>
          <p:nvPr/>
        </p:nvSpPr>
        <p:spPr>
          <a:xfrm>
            <a:off x="7162800" y="3429000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H</a:t>
            </a:r>
            <a:endParaRPr lang="pt-PT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8" name="Fluxograma: disco magnético 37"/>
          <p:cNvSpPr/>
          <p:nvPr/>
        </p:nvSpPr>
        <p:spPr>
          <a:xfrm>
            <a:off x="6248400" y="1828800"/>
            <a:ext cx="228600" cy="45720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9" name="Fluxograma: disco magnético 38"/>
          <p:cNvSpPr/>
          <p:nvPr/>
        </p:nvSpPr>
        <p:spPr>
          <a:xfrm>
            <a:off x="3048000" y="4495800"/>
            <a:ext cx="228600" cy="45720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41" name="Conexão recta unidireccional 40"/>
          <p:cNvCxnSpPr>
            <a:stCxn id="38" idx="3"/>
            <a:endCxn id="38" idx="0"/>
          </p:cNvCxnSpPr>
          <p:nvPr/>
        </p:nvCxnSpPr>
        <p:spPr>
          <a:xfrm rot="5400000" flipH="1">
            <a:off x="6210300" y="2133600"/>
            <a:ext cx="3048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xão recta unidireccional 42"/>
          <p:cNvCxnSpPr>
            <a:stCxn id="39" idx="0"/>
            <a:endCxn id="39" idx="3"/>
          </p:cNvCxnSpPr>
          <p:nvPr/>
        </p:nvCxnSpPr>
        <p:spPr>
          <a:xfrm rot="16200000" flipH="1">
            <a:off x="3009900" y="4800600"/>
            <a:ext cx="3048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Resultados</a:t>
            </a:r>
            <a:endParaRPr lang="pt-PT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26" name="Picture 2" descr="Z:\Ambiente de trabalho\ImagensMaterialApresentação\A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524000"/>
            <a:ext cx="4205578" cy="2971800"/>
          </a:xfrm>
          <a:prstGeom prst="rect">
            <a:avLst/>
          </a:prstGeom>
          <a:noFill/>
        </p:spPr>
      </p:pic>
      <p:pic>
        <p:nvPicPr>
          <p:cNvPr id="1027" name="Picture 3" descr="Z:\Ambiente de trabalho\ImagensMaterialApresentação\A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0"/>
            <a:ext cx="4419600" cy="3123035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5715000" y="44196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Hc = 743 Oe</a:t>
            </a:r>
            <a:endParaRPr lang="pt-PT" dirty="0"/>
          </a:p>
        </p:txBody>
      </p:sp>
      <p:sp>
        <p:nvSpPr>
          <p:cNvPr id="7" name="CaixaDeTexto 6"/>
          <p:cNvSpPr txBox="1"/>
          <p:nvPr/>
        </p:nvSpPr>
        <p:spPr>
          <a:xfrm>
            <a:off x="990600" y="4495800"/>
            <a:ext cx="2971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Hc = 825 Oe </a:t>
            </a:r>
            <a:endParaRPr lang="pt-PT" dirty="0"/>
          </a:p>
        </p:txBody>
      </p:sp>
      <p:sp>
        <p:nvSpPr>
          <p:cNvPr id="8" name="CaixaDeTexto 7"/>
          <p:cNvSpPr txBox="1"/>
          <p:nvPr/>
        </p:nvSpPr>
        <p:spPr>
          <a:xfrm>
            <a:off x="457200" y="1447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/>
              <a:t>A1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800600" y="1447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/>
              <a:t>A2</a:t>
            </a:r>
            <a:endParaRPr lang="pt-PT" b="1" dirty="0"/>
          </a:p>
        </p:txBody>
      </p:sp>
      <p:sp>
        <p:nvSpPr>
          <p:cNvPr id="10" name="Fluxograma: conexão 9"/>
          <p:cNvSpPr/>
          <p:nvPr/>
        </p:nvSpPr>
        <p:spPr>
          <a:xfrm>
            <a:off x="1600200" y="5334000"/>
            <a:ext cx="304800" cy="304800"/>
          </a:xfrm>
          <a:prstGeom prst="flowChart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Fluxograma: conexão 10"/>
          <p:cNvSpPr/>
          <p:nvPr/>
        </p:nvSpPr>
        <p:spPr>
          <a:xfrm>
            <a:off x="2590800" y="5334000"/>
            <a:ext cx="304800" cy="304800"/>
          </a:xfrm>
          <a:prstGeom prst="flowChart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Fluxograma: conexão 11"/>
          <p:cNvSpPr/>
          <p:nvPr/>
        </p:nvSpPr>
        <p:spPr>
          <a:xfrm>
            <a:off x="7086600" y="5029200"/>
            <a:ext cx="609600" cy="609600"/>
          </a:xfrm>
          <a:prstGeom prst="flowChart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Fluxograma: conexão 12"/>
          <p:cNvSpPr/>
          <p:nvPr/>
        </p:nvSpPr>
        <p:spPr>
          <a:xfrm>
            <a:off x="5867400" y="5029200"/>
            <a:ext cx="609600" cy="609600"/>
          </a:xfrm>
          <a:prstGeom prst="flowChart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7" name="Conexão recta 16"/>
          <p:cNvCxnSpPr>
            <a:endCxn id="11" idx="2"/>
          </p:cNvCxnSpPr>
          <p:nvPr/>
        </p:nvCxnSpPr>
        <p:spPr>
          <a:xfrm>
            <a:off x="1905000" y="5486400"/>
            <a:ext cx="685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xão recta 18"/>
          <p:cNvCxnSpPr>
            <a:stCxn id="13" idx="6"/>
            <a:endCxn id="12" idx="2"/>
          </p:cNvCxnSpPr>
          <p:nvPr/>
        </p:nvCxnSpPr>
        <p:spPr>
          <a:xfrm>
            <a:off x="6477000" y="5334000"/>
            <a:ext cx="60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ixaDeTexto 19"/>
          <p:cNvSpPr txBox="1"/>
          <p:nvPr/>
        </p:nvSpPr>
        <p:spPr>
          <a:xfrm>
            <a:off x="457200" y="5638800"/>
            <a:ext cx="556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              Interacções menores</a:t>
            </a:r>
          </a:p>
          <a:p>
            <a:endParaRPr lang="pt-PT" dirty="0">
              <a:sym typeface="Wingdings" pitchFamily="2" charset="2"/>
            </a:endParaRPr>
          </a:p>
          <a:p>
            <a:r>
              <a:rPr lang="pt-PT" dirty="0" smtClean="0">
                <a:sym typeface="Wingdings" pitchFamily="2" charset="2"/>
              </a:rPr>
              <a:t> </a:t>
            </a:r>
          </a:p>
          <a:p>
            <a:r>
              <a:rPr lang="pt-PT" dirty="0" smtClean="0">
                <a:sym typeface="Wingdings" pitchFamily="2" charset="2"/>
              </a:rPr>
              <a:t>Mais </a:t>
            </a:r>
            <a:r>
              <a:rPr lang="pt-PT" dirty="0" err="1" smtClean="0">
                <a:sym typeface="Wingdings" pitchFamily="2" charset="2"/>
              </a:rPr>
              <a:t>dificil</a:t>
            </a:r>
            <a:r>
              <a:rPr lang="pt-PT" dirty="0" smtClean="0">
                <a:sym typeface="Wingdings" pitchFamily="2" charset="2"/>
              </a:rPr>
              <a:t> </a:t>
            </a:r>
            <a:r>
              <a:rPr lang="pt-PT" dirty="0" smtClean="0">
                <a:sym typeface="Wingdings" pitchFamily="2" charset="2"/>
              </a:rPr>
              <a:t>até chegar ao campo coercivo</a:t>
            </a:r>
          </a:p>
        </p:txBody>
      </p:sp>
      <p:sp>
        <p:nvSpPr>
          <p:cNvPr id="21" name="Seta para baixo 20"/>
          <p:cNvSpPr/>
          <p:nvPr/>
        </p:nvSpPr>
        <p:spPr>
          <a:xfrm>
            <a:off x="2133600" y="6019800"/>
            <a:ext cx="1524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2" name="CaixaDeTexto 21"/>
          <p:cNvSpPr txBox="1"/>
          <p:nvPr/>
        </p:nvSpPr>
        <p:spPr>
          <a:xfrm>
            <a:off x="4724400" y="5638800"/>
            <a:ext cx="457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               Interacções maiores</a:t>
            </a:r>
          </a:p>
          <a:p>
            <a:endParaRPr lang="pt-PT" dirty="0"/>
          </a:p>
          <a:p>
            <a:endParaRPr lang="pt-PT" dirty="0" smtClean="0"/>
          </a:p>
          <a:p>
            <a:r>
              <a:rPr lang="pt-PT" dirty="0" smtClean="0"/>
              <a:t>     </a:t>
            </a:r>
            <a:r>
              <a:rPr lang="pt-PT" dirty="0" smtClean="0"/>
              <a:t>Mais fácil </a:t>
            </a:r>
            <a:r>
              <a:rPr lang="pt-PT" dirty="0" smtClean="0"/>
              <a:t>até </a:t>
            </a:r>
            <a:r>
              <a:rPr lang="pt-PT" dirty="0" smtClean="0"/>
              <a:t>chegar ao campo coercivo</a:t>
            </a:r>
          </a:p>
          <a:p>
            <a:endParaRPr lang="pt-PT" dirty="0"/>
          </a:p>
        </p:txBody>
      </p:sp>
      <p:sp>
        <p:nvSpPr>
          <p:cNvPr id="23" name="Seta para baixo 22"/>
          <p:cNvSpPr/>
          <p:nvPr/>
        </p:nvSpPr>
        <p:spPr>
          <a:xfrm>
            <a:off x="6477000" y="6096000"/>
            <a:ext cx="1524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457200" y="3048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pt-PT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pt-PT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914400" y="381000"/>
            <a:ext cx="74676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A1 – Diâmetro 35 </a:t>
            </a:r>
            <a:r>
              <a:rPr lang="pt-PT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nm</a:t>
            </a:r>
            <a:r>
              <a:rPr lang="pt-PT" b="1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</a:t>
            </a:r>
          </a:p>
          <a:p>
            <a:endParaRPr lang="pt-PT" b="1" dirty="0">
              <a:sym typeface="Wingdings" pitchFamily="2" charset="2"/>
            </a:endParaRPr>
          </a:p>
          <a:p>
            <a:r>
              <a:rPr lang="pt-PT" b="1" dirty="0" smtClean="0">
                <a:sym typeface="Wingdings" pitchFamily="2" charset="2"/>
              </a:rPr>
              <a:t>Vantagens</a:t>
            </a:r>
          </a:p>
          <a:p>
            <a:endParaRPr lang="pt-PT" dirty="0" smtClean="0">
              <a:sym typeface="Wingdings" pitchFamily="2" charset="2"/>
            </a:endParaRPr>
          </a:p>
          <a:p>
            <a:pPr>
              <a:buFont typeface="Wingdings"/>
              <a:buChar char="à"/>
            </a:pPr>
            <a:r>
              <a:rPr lang="pt-PT" dirty="0" smtClean="0">
                <a:sym typeface="Wingdings" pitchFamily="2" charset="2"/>
              </a:rPr>
              <a:t>Maior resistência à perturbação de campos externos.</a:t>
            </a:r>
          </a:p>
          <a:p>
            <a:pPr>
              <a:buFont typeface="Wingdings"/>
              <a:buChar char="à"/>
            </a:pPr>
            <a:r>
              <a:rPr lang="pt-PT" dirty="0" smtClean="0">
                <a:sym typeface="Wingdings" pitchFamily="2" charset="2"/>
              </a:rPr>
              <a:t>O campo coercivo é maior. </a:t>
            </a:r>
          </a:p>
          <a:p>
            <a:pPr>
              <a:buFont typeface="Wingdings"/>
              <a:buChar char="à"/>
            </a:pPr>
            <a:endParaRPr lang="pt-PT" dirty="0">
              <a:sym typeface="Wingdings" pitchFamily="2" charset="2"/>
            </a:endParaRPr>
          </a:p>
          <a:p>
            <a:r>
              <a:rPr lang="pt-PT" b="1" dirty="0" smtClean="0">
                <a:sym typeface="Wingdings" pitchFamily="2" charset="2"/>
              </a:rPr>
              <a:t>Desvantagens</a:t>
            </a:r>
          </a:p>
          <a:p>
            <a:endParaRPr lang="pt-PT" b="1" dirty="0">
              <a:sym typeface="Wingdings" pitchFamily="2" charset="2"/>
            </a:endParaRPr>
          </a:p>
          <a:p>
            <a:pPr>
              <a:buFont typeface="Wingdings"/>
              <a:buChar char="à"/>
            </a:pPr>
            <a:r>
              <a:rPr lang="pt-PT" dirty="0" smtClean="0">
                <a:sym typeface="Wingdings" pitchFamily="2" charset="2"/>
              </a:rPr>
              <a:t> Menor facilidade de gravação – são necessários campos mais altos para gravar.</a:t>
            </a:r>
          </a:p>
          <a:p>
            <a:pPr>
              <a:buFont typeface="Wingdings"/>
              <a:buChar char="à"/>
            </a:pPr>
            <a:endParaRPr lang="pt-PT" dirty="0">
              <a:sym typeface="Wingdings" pitchFamily="2" charset="2"/>
            </a:endParaRPr>
          </a:p>
          <a:p>
            <a:r>
              <a:rPr lang="pt-PT" b="1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A2 – Diâmetro 50 </a:t>
            </a:r>
            <a:r>
              <a:rPr lang="pt-PT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nm</a:t>
            </a:r>
            <a:endParaRPr lang="pt-PT" b="1" dirty="0" smtClean="0">
              <a:solidFill>
                <a:schemeClr val="tx2">
                  <a:lumMod val="60000"/>
                  <a:lumOff val="40000"/>
                </a:schemeClr>
              </a:solidFill>
              <a:sym typeface="Wingdings" pitchFamily="2" charset="2"/>
            </a:endParaRPr>
          </a:p>
          <a:p>
            <a:endParaRPr lang="pt-PT" b="1" dirty="0">
              <a:sym typeface="Wingdings" pitchFamily="2" charset="2"/>
            </a:endParaRPr>
          </a:p>
          <a:p>
            <a:r>
              <a:rPr lang="pt-PT" b="1" dirty="0" smtClean="0">
                <a:sym typeface="Wingdings" pitchFamily="2" charset="2"/>
              </a:rPr>
              <a:t>Vantagens </a:t>
            </a:r>
          </a:p>
          <a:p>
            <a:endParaRPr lang="pt-PT" b="1" dirty="0">
              <a:sym typeface="Wingdings" pitchFamily="2" charset="2"/>
            </a:endParaRPr>
          </a:p>
          <a:p>
            <a:pPr>
              <a:buFont typeface="Wingdings"/>
              <a:buChar char="à"/>
            </a:pPr>
            <a:r>
              <a:rPr lang="pt-PT" dirty="0" smtClean="0">
                <a:sym typeface="Wingdings" pitchFamily="2" charset="2"/>
              </a:rPr>
              <a:t>Maior facilidade de gravação – campos menores</a:t>
            </a:r>
          </a:p>
          <a:p>
            <a:endParaRPr lang="pt-PT" b="1" dirty="0" smtClean="0">
              <a:sym typeface="Wingdings" pitchFamily="2" charset="2"/>
            </a:endParaRPr>
          </a:p>
          <a:p>
            <a:r>
              <a:rPr lang="pt-PT" b="1" dirty="0" smtClean="0">
                <a:sym typeface="Wingdings" pitchFamily="2" charset="2"/>
              </a:rPr>
              <a:t>Desvantagens</a:t>
            </a:r>
          </a:p>
          <a:p>
            <a:endParaRPr lang="pt-PT" b="1" dirty="0">
              <a:sym typeface="Wingdings" pitchFamily="2" charset="2"/>
            </a:endParaRPr>
          </a:p>
          <a:p>
            <a:r>
              <a:rPr lang="pt-PT" dirty="0" smtClean="0">
                <a:sym typeface="Wingdings" pitchFamily="2" charset="2"/>
              </a:rPr>
              <a:t> Menor resistência a perturbações de campos externos. </a:t>
            </a:r>
          </a:p>
          <a:p>
            <a:pPr>
              <a:buFont typeface="Wingdings"/>
              <a:buChar char="à"/>
            </a:pPr>
            <a:endParaRPr lang="pt-PT" b="1" dirty="0">
              <a:sym typeface="Wingdings" pitchFamily="2" charset="2"/>
            </a:endParaRPr>
          </a:p>
          <a:p>
            <a:endParaRPr lang="pt-PT" b="1" dirty="0" smtClean="0">
              <a:sym typeface="Wingdings" pitchFamily="2" charset="2"/>
            </a:endParaRPr>
          </a:p>
          <a:p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Densidade de Gravação Magnética</a:t>
            </a:r>
            <a:endParaRPr lang="pt-PT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l="22857" t="18286" r="43333" b="27619"/>
          <a:stretch>
            <a:fillRect/>
          </a:stretch>
        </p:blipFill>
        <p:spPr bwMode="auto">
          <a:xfrm>
            <a:off x="0" y="1219200"/>
            <a:ext cx="3352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 dirty="0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 dirty="0"/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 dirty="0"/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 dirty="0"/>
          </a:p>
        </p:txBody>
      </p:sp>
      <p:sp>
        <p:nvSpPr>
          <p:cNvPr id="1042" name="Rectangle 1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 dirty="0"/>
          </a:p>
        </p:txBody>
      </p:sp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 dirty="0"/>
          </a:p>
        </p:txBody>
      </p:sp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33800" y="1447800"/>
            <a:ext cx="542925" cy="457200"/>
          </a:xfrm>
          <a:prstGeom prst="rect">
            <a:avLst/>
          </a:prstGeom>
          <a:noFill/>
        </p:spPr>
      </p:pic>
      <p:sp>
        <p:nvSpPr>
          <p:cNvPr id="1045" name="Rectangle 21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47" name="Rectangle 2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 dirty="0"/>
          </a:p>
        </p:txBody>
      </p:sp>
      <p:sp>
        <p:nvSpPr>
          <p:cNvPr id="1049" name="Rectangle 2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 dirty="0"/>
          </a:p>
        </p:txBody>
      </p:sp>
      <p:sp>
        <p:nvSpPr>
          <p:cNvPr id="1050" name="Rectangle 26"/>
          <p:cNvSpPr>
            <a:spLocks noChangeArrowheads="1"/>
          </p:cNvSpPr>
          <p:nvPr/>
        </p:nvSpPr>
        <p:spPr bwMode="auto">
          <a:xfrm>
            <a:off x="0" y="695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52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 dirty="0"/>
          </a:p>
        </p:txBody>
      </p:sp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33800" y="2514600"/>
            <a:ext cx="1562100" cy="723900"/>
          </a:xfrm>
          <a:prstGeom prst="rect">
            <a:avLst/>
          </a:prstGeom>
          <a:noFill/>
        </p:spPr>
      </p:pic>
      <p:sp>
        <p:nvSpPr>
          <p:cNvPr id="1056" name="Rectangle 3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 dirty="0"/>
          </a:p>
        </p:txBody>
      </p:sp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0" y="3276600"/>
            <a:ext cx="1047750" cy="723900"/>
          </a:xfrm>
          <a:prstGeom prst="rect">
            <a:avLst/>
          </a:prstGeom>
          <a:noFill/>
        </p:spPr>
      </p:pic>
      <p:sp>
        <p:nvSpPr>
          <p:cNvPr id="1057" name="Rectangle 33"/>
          <p:cNvSpPr>
            <a:spLocks noChangeArrowheads="1"/>
          </p:cNvSpPr>
          <p:nvPr/>
        </p:nvSpPr>
        <p:spPr bwMode="auto">
          <a:xfrm>
            <a:off x="0" y="723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pt-P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pt-P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59" name="Rectangle 3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 dirty="0"/>
          </a:p>
        </p:txBody>
      </p:sp>
      <p:pic>
        <p:nvPicPr>
          <p:cNvPr id="1058" name="Picture 3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0" y="4038600"/>
            <a:ext cx="914400" cy="276225"/>
          </a:xfrm>
          <a:prstGeom prst="rect">
            <a:avLst/>
          </a:prstGeom>
          <a:noFill/>
        </p:spPr>
      </p:pic>
      <p:graphicFrame>
        <p:nvGraphicFramePr>
          <p:cNvPr id="71" name="Tabela 70"/>
          <p:cNvGraphicFramePr>
            <a:graphicFrameLocks noGrp="1"/>
          </p:cNvGraphicFramePr>
          <p:nvPr/>
        </p:nvGraphicFramePr>
        <p:xfrm>
          <a:off x="1600200" y="4724400"/>
          <a:ext cx="6172200" cy="193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6100"/>
                <a:gridCol w="3086100"/>
              </a:tblGrid>
              <a:tr h="386080">
                <a:tc>
                  <a:txBody>
                    <a:bodyPr/>
                    <a:lstStyle/>
                    <a:p>
                      <a:pPr algn="ctr"/>
                      <a:r>
                        <a:rPr lang="pt-PT" i="0" dirty="0" smtClean="0">
                          <a:latin typeface="Cambria Math"/>
                          <a:ea typeface="Cambria Math"/>
                        </a:rPr>
                        <a:t>ℓ</a:t>
                      </a:r>
                      <a:endParaRPr lang="pt-PT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Densidade de Gravação</a:t>
                      </a:r>
                      <a:endParaRPr lang="pt-PT" dirty="0"/>
                    </a:p>
                  </a:txBody>
                  <a:tcPr/>
                </a:tc>
              </a:tr>
              <a:tr h="386080"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100 </a:t>
                      </a:r>
                      <a:r>
                        <a:rPr lang="pt-PT" dirty="0" err="1" smtClean="0"/>
                        <a:t>nm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12 Gb/cm</a:t>
                      </a:r>
                      <a:r>
                        <a:rPr lang="pt-PT" strike="noStrike" baseline="30000" dirty="0" smtClean="0"/>
                        <a:t>2</a:t>
                      </a:r>
                      <a:endParaRPr lang="pt-PT" dirty="0"/>
                    </a:p>
                  </a:txBody>
                  <a:tcPr/>
                </a:tc>
              </a:tr>
              <a:tr h="386080"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50 </a:t>
                      </a:r>
                      <a:r>
                        <a:rPr lang="pt-PT" dirty="0" err="1" smtClean="0"/>
                        <a:t>nm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baseline="0" dirty="0" smtClean="0"/>
                        <a:t>46 </a:t>
                      </a:r>
                      <a:r>
                        <a:rPr lang="pt-PT" dirty="0" smtClean="0"/>
                        <a:t>Gb/cm</a:t>
                      </a:r>
                      <a:r>
                        <a:rPr lang="pt-PT" strike="noStrike" baseline="30000" dirty="0" smtClean="0"/>
                        <a:t>2</a:t>
                      </a:r>
                      <a:endParaRPr lang="pt-PT" dirty="0" smtClean="0"/>
                    </a:p>
                  </a:txBody>
                  <a:tcPr/>
                </a:tc>
              </a:tr>
              <a:tr h="386080"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15 </a:t>
                      </a:r>
                      <a:r>
                        <a:rPr lang="pt-PT" dirty="0" err="1" smtClean="0"/>
                        <a:t>nm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baseline="0" dirty="0" smtClean="0"/>
                        <a:t>0.51 </a:t>
                      </a:r>
                      <a:r>
                        <a:rPr lang="pt-PT" baseline="0" dirty="0" err="1" smtClean="0"/>
                        <a:t>T</a:t>
                      </a:r>
                      <a:r>
                        <a:rPr lang="pt-PT" dirty="0" err="1" smtClean="0"/>
                        <a:t>b</a:t>
                      </a:r>
                      <a:r>
                        <a:rPr lang="pt-PT" dirty="0" smtClean="0"/>
                        <a:t>/cm</a:t>
                      </a:r>
                      <a:r>
                        <a:rPr lang="pt-PT" strike="noStrike" baseline="30000" dirty="0" smtClean="0"/>
                        <a:t>2</a:t>
                      </a:r>
                      <a:endParaRPr lang="pt-PT" dirty="0" smtClean="0"/>
                    </a:p>
                  </a:txBody>
                  <a:tcPr/>
                </a:tc>
              </a:tr>
              <a:tr h="386080"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5 </a:t>
                      </a:r>
                      <a:r>
                        <a:rPr lang="pt-PT" dirty="0" err="1" smtClean="0"/>
                        <a:t>nm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baseline="0" dirty="0" smtClean="0"/>
                        <a:t>4.6 </a:t>
                      </a:r>
                      <a:r>
                        <a:rPr lang="pt-PT" baseline="0" dirty="0" err="1" smtClean="0"/>
                        <a:t>T</a:t>
                      </a:r>
                      <a:r>
                        <a:rPr lang="pt-PT" dirty="0" err="1" smtClean="0"/>
                        <a:t>b</a:t>
                      </a:r>
                      <a:r>
                        <a:rPr lang="pt-PT" dirty="0" smtClean="0"/>
                        <a:t>/cm</a:t>
                      </a:r>
                      <a:r>
                        <a:rPr lang="pt-PT" strike="noStrike" baseline="30000" dirty="0" smtClean="0"/>
                        <a:t>2</a:t>
                      </a:r>
                      <a:endParaRPr lang="pt-PT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61" name="Rectangle 3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1062" name="Rectangle 38"/>
          <p:cNvSpPr>
            <a:spLocks noChangeArrowheads="1"/>
          </p:cNvSpPr>
          <p:nvPr/>
        </p:nvSpPr>
        <p:spPr bwMode="auto">
          <a:xfrm>
            <a:off x="0" y="962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5" name="Rectângulo 74"/>
          <p:cNvSpPr/>
          <p:nvPr/>
        </p:nvSpPr>
        <p:spPr>
          <a:xfrm>
            <a:off x="1447800" y="3352800"/>
            <a:ext cx="3048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i="0" dirty="0" smtClean="0">
                <a:latin typeface="Cambria Math"/>
                <a:ea typeface="Cambria Math"/>
              </a:rPr>
              <a:t>ℓ</a:t>
            </a:r>
            <a:endParaRPr lang="pt-PT" i="0" dirty="0"/>
          </a:p>
        </p:txBody>
      </p:sp>
      <p:sp>
        <p:nvSpPr>
          <p:cNvPr id="1064" name="Rectangle 4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pic>
        <p:nvPicPr>
          <p:cNvPr id="1063" name="Picture 39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33800" y="2286000"/>
            <a:ext cx="809625" cy="238125"/>
          </a:xfrm>
          <a:prstGeom prst="rect">
            <a:avLst/>
          </a:prstGeom>
          <a:noFill/>
        </p:spPr>
      </p:pic>
      <p:sp>
        <p:nvSpPr>
          <p:cNvPr id="1065" name="Rectangle 41"/>
          <p:cNvSpPr>
            <a:spLocks noChangeArrowheads="1"/>
          </p:cNvSpPr>
          <p:nvPr/>
        </p:nvSpPr>
        <p:spPr bwMode="auto">
          <a:xfrm>
            <a:off x="0" y="695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67" name="Rectangle 4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pic>
        <p:nvPicPr>
          <p:cNvPr id="1066" name="Picture 4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62200" y="4114800"/>
            <a:ext cx="914400" cy="504825"/>
          </a:xfrm>
          <a:prstGeom prst="rect">
            <a:avLst/>
          </a:prstGeom>
          <a:noFill/>
        </p:spPr>
      </p:pic>
      <p:sp>
        <p:nvSpPr>
          <p:cNvPr id="1068" name="Rectangle 44"/>
          <p:cNvSpPr>
            <a:spLocks noChangeArrowheads="1"/>
          </p:cNvSpPr>
          <p:nvPr/>
        </p:nvSpPr>
        <p:spPr bwMode="auto">
          <a:xfrm>
            <a:off x="0" y="962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304800" y="49530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Oxálico</a:t>
            </a:r>
            <a:r>
              <a:rPr lang="en-US" dirty="0" smtClean="0"/>
              <a:t>, 40V</a:t>
            </a:r>
            <a:endParaRPr lang="en-US" dirty="0"/>
          </a:p>
        </p:txBody>
      </p:sp>
      <p:sp>
        <p:nvSpPr>
          <p:cNvPr id="33" name="CaixaDeTexto 32"/>
          <p:cNvSpPr txBox="1"/>
          <p:nvPr/>
        </p:nvSpPr>
        <p:spPr>
          <a:xfrm>
            <a:off x="228600" y="5715000"/>
            <a:ext cx="129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Sulfurico</a:t>
            </a:r>
            <a:r>
              <a:rPr lang="en-US" dirty="0" smtClean="0"/>
              <a:t> a </a:t>
            </a:r>
            <a:r>
              <a:rPr lang="en-US" dirty="0" err="1" smtClean="0"/>
              <a:t>partir</a:t>
            </a:r>
            <a:r>
              <a:rPr lang="en-US" dirty="0" smtClean="0"/>
              <a:t> de 25V</a:t>
            </a:r>
            <a:endParaRPr lang="en-US" dirty="0"/>
          </a:p>
        </p:txBody>
      </p:sp>
      <p:sp>
        <p:nvSpPr>
          <p:cNvPr id="34" name="Seta para a direita 33"/>
          <p:cNvSpPr/>
          <p:nvPr/>
        </p:nvSpPr>
        <p:spPr>
          <a:xfrm>
            <a:off x="1295400" y="5257800"/>
            <a:ext cx="106680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aveta à esquerda 35"/>
          <p:cNvSpPr/>
          <p:nvPr/>
        </p:nvSpPr>
        <p:spPr>
          <a:xfrm>
            <a:off x="1295400" y="5638800"/>
            <a:ext cx="533400" cy="9144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Densidade de Gravação Magnética</a:t>
            </a:r>
            <a:br>
              <a:rPr lang="pt-P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pt-P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no Mercado</a:t>
            </a:r>
            <a:endParaRPr lang="pt-PT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5367" name="Picture 7" descr="Z:\Os meus documentos\As minhas imagens\Sem título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371600"/>
            <a:ext cx="8001000" cy="5000625"/>
          </a:xfrm>
          <a:prstGeom prst="rect">
            <a:avLst/>
          </a:prstGeom>
          <a:noFill/>
        </p:spPr>
      </p:pic>
      <p:sp>
        <p:nvSpPr>
          <p:cNvPr id="11" name="CaixaDeTexto 10"/>
          <p:cNvSpPr txBox="1"/>
          <p:nvPr/>
        </p:nvSpPr>
        <p:spPr>
          <a:xfrm>
            <a:off x="2286000" y="4724400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rgbClr val="FF0000"/>
                </a:solidFill>
              </a:rPr>
              <a:t>Densidade de Gravação Magnética = 0.06 </a:t>
            </a:r>
            <a:r>
              <a:rPr lang="pt-PT" b="1" dirty="0" err="1" smtClean="0">
                <a:solidFill>
                  <a:srgbClr val="FF0000"/>
                </a:solidFill>
              </a:rPr>
              <a:t>Tb</a:t>
            </a:r>
            <a:r>
              <a:rPr lang="pt-PT" b="1" dirty="0" smtClean="0">
                <a:solidFill>
                  <a:srgbClr val="FF0000"/>
                </a:solidFill>
              </a:rPr>
              <a:t>/cm</a:t>
            </a:r>
            <a:r>
              <a:rPr lang="pt-PT" b="1" baseline="30000" dirty="0" smtClean="0">
                <a:solidFill>
                  <a:srgbClr val="FF0000"/>
                </a:solidFill>
              </a:rPr>
              <a:t>2</a:t>
            </a:r>
            <a:endParaRPr lang="pt-PT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PT" dirty="0" smtClean="0"/>
              <a:t>Por esta oportunidade de fazer uma investigação e de ter uma semana instrutiva </a:t>
            </a:r>
            <a:r>
              <a:rPr lang="pt-PT" dirty="0" smtClean="0"/>
              <a:t>gostaríamos </a:t>
            </a:r>
            <a:r>
              <a:rPr lang="pt-PT" dirty="0" smtClean="0"/>
              <a:t>de agradecer:</a:t>
            </a:r>
          </a:p>
          <a:p>
            <a:endParaRPr lang="pt-PT" dirty="0" smtClean="0"/>
          </a:p>
          <a:p>
            <a:pPr>
              <a:buFont typeface="Wingdings" pitchFamily="2" charset="2"/>
              <a:buChar char="Ø"/>
            </a:pPr>
            <a:r>
              <a:rPr lang="pt-PT" dirty="0" smtClean="0"/>
              <a:t>Aos organizadores da Escola de Verão de Física;</a:t>
            </a:r>
          </a:p>
          <a:p>
            <a:pPr>
              <a:buFont typeface="Wingdings" pitchFamily="2" charset="2"/>
              <a:buChar char="Ø"/>
            </a:pPr>
            <a:endParaRPr lang="pt-PT" dirty="0" smtClean="0"/>
          </a:p>
          <a:p>
            <a:pPr>
              <a:buFont typeface="Wingdings" pitchFamily="2" charset="2"/>
              <a:buChar char="Ø"/>
            </a:pPr>
            <a:r>
              <a:rPr lang="pt-PT" dirty="0" smtClean="0"/>
              <a:t>À </a:t>
            </a:r>
            <a:r>
              <a:rPr lang="pt-PT" dirty="0" err="1" smtClean="0"/>
              <a:t>Vertico</a:t>
            </a:r>
            <a:r>
              <a:rPr lang="pt-PT" dirty="0" smtClean="0"/>
              <a:t>;</a:t>
            </a:r>
          </a:p>
          <a:p>
            <a:pPr>
              <a:buFont typeface="Wingdings" pitchFamily="2" charset="2"/>
              <a:buChar char="Ø"/>
            </a:pPr>
            <a:endParaRPr lang="pt-PT" dirty="0" smtClean="0"/>
          </a:p>
          <a:p>
            <a:pPr>
              <a:buFont typeface="Wingdings" pitchFamily="2" charset="2"/>
              <a:buChar char="Ø"/>
            </a:pPr>
            <a:r>
              <a:rPr lang="pt-PT" dirty="0" smtClean="0"/>
              <a:t>À Faculdade de Ciências da Universidade do Porto;</a:t>
            </a:r>
          </a:p>
          <a:p>
            <a:pPr>
              <a:buFont typeface="Wingdings" pitchFamily="2" charset="2"/>
              <a:buChar char="Ø"/>
            </a:pPr>
            <a:endParaRPr lang="pt-PT" dirty="0" smtClean="0"/>
          </a:p>
          <a:p>
            <a:pPr>
              <a:buFont typeface="Wingdings" pitchFamily="2" charset="2"/>
              <a:buChar char="Ø"/>
            </a:pPr>
            <a:r>
              <a:rPr lang="pt-PT" dirty="0" smtClean="0"/>
              <a:t>À </a:t>
            </a:r>
            <a:r>
              <a:rPr lang="pt-PT" dirty="0" smtClean="0"/>
              <a:t>Monitora </a:t>
            </a:r>
            <a:r>
              <a:rPr lang="pt-PT" dirty="0" err="1" smtClean="0"/>
              <a:t>Arlete</a:t>
            </a:r>
            <a:r>
              <a:rPr lang="pt-PT" dirty="0" smtClean="0"/>
              <a:t> Apolinário</a:t>
            </a:r>
            <a:endParaRPr lang="pt-PT" dirty="0" smtClean="0"/>
          </a:p>
          <a:p>
            <a:endParaRPr lang="en-US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P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Agradecimentos</a:t>
            </a:r>
            <a:endParaRPr lang="pt-PT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Objectivos</a:t>
            </a:r>
            <a:endParaRPr lang="pt-PT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Aprender a fazer templates de alumina </a:t>
            </a:r>
            <a:r>
              <a:rPr lang="pt-PT" dirty="0" err="1" smtClean="0"/>
              <a:t>nanoporosa</a:t>
            </a:r>
            <a:endParaRPr lang="pt-PT" dirty="0" smtClean="0"/>
          </a:p>
          <a:p>
            <a:r>
              <a:rPr lang="pt-PT" dirty="0" smtClean="0"/>
              <a:t>Depositar Níquel (Ni) nas </a:t>
            </a:r>
            <a:r>
              <a:rPr lang="pt-PT" dirty="0" err="1" smtClean="0"/>
              <a:t>templates-</a:t>
            </a:r>
            <a:r>
              <a:rPr lang="pt-PT" dirty="0" smtClean="0"/>
              <a:t> fazer bits magnéticos </a:t>
            </a:r>
          </a:p>
          <a:p>
            <a:r>
              <a:rPr lang="pt-PT" dirty="0" smtClean="0"/>
              <a:t>Caracterização com SEM e SQUID</a:t>
            </a:r>
          </a:p>
          <a:p>
            <a:r>
              <a:rPr lang="pt-PT" dirty="0" smtClean="0"/>
              <a:t>Calcular as densidades da gravação</a:t>
            </a:r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Síntese das templates hexagonais</a:t>
            </a:r>
            <a:endParaRPr lang="pt-PT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27" name="Picture 3" descr="Z:\Ambiente de trabalho\ImagensMaterialApresentação\Alumini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371600"/>
            <a:ext cx="1447800" cy="644903"/>
          </a:xfrm>
          <a:prstGeom prst="rect">
            <a:avLst/>
          </a:prstGeom>
          <a:noFill/>
        </p:spPr>
      </p:pic>
      <p:sp>
        <p:nvSpPr>
          <p:cNvPr id="10" name="CaixaDeTexto 9"/>
          <p:cNvSpPr txBox="1"/>
          <p:nvPr/>
        </p:nvSpPr>
        <p:spPr>
          <a:xfrm>
            <a:off x="2743200" y="20574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Alumínio após tratamento</a:t>
            </a:r>
            <a:endParaRPr lang="pt-PT" dirty="0"/>
          </a:p>
        </p:txBody>
      </p:sp>
      <p:sp>
        <p:nvSpPr>
          <p:cNvPr id="11" name="Seta para a direita 10"/>
          <p:cNvSpPr/>
          <p:nvPr/>
        </p:nvSpPr>
        <p:spPr>
          <a:xfrm>
            <a:off x="2133600" y="1600200"/>
            <a:ext cx="4572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CaixaDeTexto 11"/>
          <p:cNvSpPr txBox="1"/>
          <p:nvPr/>
        </p:nvSpPr>
        <p:spPr>
          <a:xfrm>
            <a:off x="1524000" y="2819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 </a:t>
            </a:r>
            <a:endParaRPr lang="pt-PT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381000" y="15240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Pré-tratamento</a:t>
            </a:r>
            <a:endParaRPr lang="pt-PT" dirty="0"/>
          </a:p>
        </p:txBody>
      </p:sp>
      <p:pic>
        <p:nvPicPr>
          <p:cNvPr id="1029" name="Picture 5" descr="Z:\Ambiente de trabalho\ImagensMaterialApresentação\AnodCe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371600"/>
            <a:ext cx="1490704" cy="762000"/>
          </a:xfrm>
          <a:prstGeom prst="rect">
            <a:avLst/>
          </a:prstGeom>
          <a:noFill/>
        </p:spPr>
      </p:pic>
      <p:sp>
        <p:nvSpPr>
          <p:cNvPr id="17" name="Seta para a direita 16"/>
          <p:cNvSpPr/>
          <p:nvPr/>
        </p:nvSpPr>
        <p:spPr>
          <a:xfrm rot="2582634">
            <a:off x="6595690" y="2248612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CaixaDeTexto 17"/>
          <p:cNvSpPr txBox="1"/>
          <p:nvPr/>
        </p:nvSpPr>
        <p:spPr>
          <a:xfrm>
            <a:off x="5029200" y="2133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1ª Anodização</a:t>
            </a:r>
            <a:endParaRPr lang="pt-PT" dirty="0"/>
          </a:p>
        </p:txBody>
      </p:sp>
      <p:pic>
        <p:nvPicPr>
          <p:cNvPr id="1030" name="Picture 6" descr="Z:\Ambiente de trabalho\ImagensMaterialApresentação\1ano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0" y="2590800"/>
            <a:ext cx="1411287" cy="665163"/>
          </a:xfrm>
          <a:prstGeom prst="rect">
            <a:avLst/>
          </a:prstGeom>
          <a:noFill/>
        </p:spPr>
      </p:pic>
      <p:sp>
        <p:nvSpPr>
          <p:cNvPr id="21" name="Seta para a direita 20"/>
          <p:cNvSpPr/>
          <p:nvPr/>
        </p:nvSpPr>
        <p:spPr>
          <a:xfrm rot="8360296">
            <a:off x="6597313" y="338876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2" name="Picture 5" descr="Z:\Ambiente de trabalho\ImagensMaterialApresentação\AnodCe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4038600"/>
            <a:ext cx="1490704" cy="762000"/>
          </a:xfrm>
          <a:prstGeom prst="rect">
            <a:avLst/>
          </a:prstGeom>
          <a:noFill/>
        </p:spPr>
      </p:pic>
      <p:sp>
        <p:nvSpPr>
          <p:cNvPr id="23" name="CaixaDeTexto 22"/>
          <p:cNvSpPr txBox="1"/>
          <p:nvPr/>
        </p:nvSpPr>
        <p:spPr>
          <a:xfrm>
            <a:off x="2819400" y="48006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2ª Anodização</a:t>
            </a:r>
            <a:endParaRPr lang="pt-PT" dirty="0"/>
          </a:p>
        </p:txBody>
      </p:sp>
      <p:sp>
        <p:nvSpPr>
          <p:cNvPr id="24" name="Seta para a direita 23"/>
          <p:cNvSpPr/>
          <p:nvPr/>
        </p:nvSpPr>
        <p:spPr>
          <a:xfrm>
            <a:off x="4419600" y="16002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31" name="Picture 7" descr="Z:\Ambiente de trabalho\ImagensMaterialApresentação\padra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3200400"/>
            <a:ext cx="1361973" cy="990600"/>
          </a:xfrm>
          <a:prstGeom prst="rect">
            <a:avLst/>
          </a:prstGeom>
          <a:noFill/>
        </p:spPr>
      </p:pic>
      <p:sp>
        <p:nvSpPr>
          <p:cNvPr id="26" name="Seta para a direita 25"/>
          <p:cNvSpPr/>
          <p:nvPr/>
        </p:nvSpPr>
        <p:spPr>
          <a:xfrm rot="8360296">
            <a:off x="4463712" y="376976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Seta para a direita 26"/>
          <p:cNvSpPr/>
          <p:nvPr/>
        </p:nvSpPr>
        <p:spPr>
          <a:xfrm rot="8360296">
            <a:off x="2330111" y="4988961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32" name="Picture 8" descr="Z:\Ambiente de trabalho\ImagensMaterialApresentação\2a ano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5105400"/>
            <a:ext cx="1368425" cy="838200"/>
          </a:xfrm>
          <a:prstGeom prst="rect">
            <a:avLst/>
          </a:prstGeom>
          <a:noFill/>
        </p:spPr>
      </p:pic>
      <p:sp>
        <p:nvSpPr>
          <p:cNvPr id="29" name="CaixaDeTexto 28"/>
          <p:cNvSpPr txBox="1"/>
          <p:nvPr/>
        </p:nvSpPr>
        <p:spPr>
          <a:xfrm>
            <a:off x="5029200" y="39624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Remoção do óxido (alumina)</a:t>
            </a:r>
            <a:endParaRPr lang="pt-PT" dirty="0"/>
          </a:p>
        </p:txBody>
      </p:sp>
      <p:pic>
        <p:nvPicPr>
          <p:cNvPr id="1033" name="Picture 9" descr="Z:\Ambiente de trabalho\ImagensMaterialApresentação\nucleaçao dos poros com a dissoluçao assistida por campo electric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4953000"/>
            <a:ext cx="2724150" cy="1146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Síntese das templates hexagonais</a:t>
            </a:r>
            <a:endParaRPr lang="pt-PT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0" y="1447800"/>
            <a:ext cx="8229600" cy="50292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pt-PT" dirty="0" smtClean="0"/>
              <a:t>		Amostra 1    diâmetro = 35nm</a:t>
            </a:r>
            <a:endParaRPr lang="pt-PT" dirty="0"/>
          </a:p>
          <a:p>
            <a:pPr algn="just">
              <a:buNone/>
            </a:pPr>
            <a:r>
              <a:rPr lang="pt-PT" dirty="0" smtClean="0"/>
              <a:t>	</a:t>
            </a:r>
          </a:p>
          <a:p>
            <a:pPr algn="just">
              <a:buNone/>
            </a:pPr>
            <a:r>
              <a:rPr lang="pt-PT" dirty="0" smtClean="0"/>
              <a:t>		Com uma amostra com o mesmo diâmetro da anterior  pretendíamos obter uma amostra 2 com um diâmetro de 50nm.</a:t>
            </a:r>
          </a:p>
          <a:p>
            <a:pPr>
              <a:buNone/>
            </a:pPr>
            <a:endParaRPr lang="pt-PT" dirty="0" smtClean="0"/>
          </a:p>
          <a:p>
            <a:pPr>
              <a:buNone/>
            </a:pPr>
            <a:r>
              <a:rPr lang="pt-PT" dirty="0" smtClean="0"/>
              <a:t>		Amostra 2     diâmetro = 50nm </a:t>
            </a:r>
          </a:p>
          <a:p>
            <a:pPr>
              <a:buNone/>
            </a:pPr>
            <a:r>
              <a:rPr lang="pt-PT" dirty="0" smtClean="0"/>
              <a:t>	Como? </a:t>
            </a:r>
          </a:p>
          <a:p>
            <a:pPr>
              <a:buNone/>
            </a:pPr>
            <a:r>
              <a:rPr lang="pt-PT" dirty="0"/>
              <a:t>	</a:t>
            </a:r>
            <a:r>
              <a:rPr lang="pt-PT" dirty="0" smtClean="0"/>
              <a:t>Fosfórico  0.5 M 30⁰C</a:t>
            </a:r>
          </a:p>
          <a:p>
            <a:pPr>
              <a:buNone/>
            </a:pPr>
            <a:r>
              <a:rPr lang="pt-PT" dirty="0"/>
              <a:t>	</a:t>
            </a:r>
            <a:r>
              <a:rPr lang="pt-PT" dirty="0" smtClean="0"/>
              <a:t>   15nm                7 </a:t>
            </a:r>
            <a:r>
              <a:rPr lang="pt-PT" dirty="0" err="1" smtClean="0"/>
              <a:t>min</a:t>
            </a:r>
            <a:endParaRPr lang="pt-PT" dirty="0" smtClean="0"/>
          </a:p>
          <a:p>
            <a:pPr>
              <a:buNone/>
            </a:pPr>
            <a:endParaRPr lang="pt-PT" dirty="0"/>
          </a:p>
        </p:txBody>
      </p:sp>
      <p:cxnSp>
        <p:nvCxnSpPr>
          <p:cNvPr id="5" name="Conexão recta unidireccional 4"/>
          <p:cNvCxnSpPr/>
          <p:nvPr/>
        </p:nvCxnSpPr>
        <p:spPr>
          <a:xfrm>
            <a:off x="2590800" y="1676400"/>
            <a:ext cx="3048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xão recta unidireccional 7"/>
          <p:cNvCxnSpPr/>
          <p:nvPr/>
        </p:nvCxnSpPr>
        <p:spPr>
          <a:xfrm>
            <a:off x="2590800" y="4495800"/>
            <a:ext cx="3048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xão recta 9"/>
          <p:cNvCxnSpPr/>
          <p:nvPr/>
        </p:nvCxnSpPr>
        <p:spPr>
          <a:xfrm>
            <a:off x="1676400" y="6019800"/>
            <a:ext cx="1219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Síntese das templates hexagonais</a:t>
            </a:r>
            <a:endParaRPr lang="pt-PT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Picture 8" descr="Z:\Ambiente de trabalho\ImagensMaterialApresentação\2a anod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524000"/>
            <a:ext cx="2209800" cy="1219200"/>
          </a:xfrm>
          <a:prstGeom prst="rect">
            <a:avLst/>
          </a:prstGeom>
          <a:noFill/>
        </p:spPr>
      </p:pic>
      <p:pic>
        <p:nvPicPr>
          <p:cNvPr id="2050" name="Picture 2" descr="Z:\Ambiente de trabalho\ImagensMaterialApresentação\Dendrites.png"/>
          <p:cNvPicPr>
            <a:picLocks noChangeAspect="1" noChangeArrowheads="1"/>
          </p:cNvPicPr>
          <p:nvPr/>
        </p:nvPicPr>
        <p:blipFill>
          <a:blip r:embed="rId3" cstate="print"/>
          <a:srcRect b="21429"/>
          <a:stretch>
            <a:fillRect/>
          </a:stretch>
        </p:blipFill>
        <p:spPr bwMode="auto">
          <a:xfrm>
            <a:off x="5638800" y="1600200"/>
            <a:ext cx="2438400" cy="1066800"/>
          </a:xfrm>
          <a:prstGeom prst="rect">
            <a:avLst/>
          </a:prstGeom>
          <a:noFill/>
        </p:spPr>
      </p:pic>
      <p:cxnSp>
        <p:nvCxnSpPr>
          <p:cNvPr id="7" name="Conexão recta 6"/>
          <p:cNvCxnSpPr/>
          <p:nvPr/>
        </p:nvCxnSpPr>
        <p:spPr>
          <a:xfrm>
            <a:off x="2438400" y="1905000"/>
            <a:ext cx="68899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xão recta 8"/>
          <p:cNvCxnSpPr/>
          <p:nvPr/>
        </p:nvCxnSpPr>
        <p:spPr>
          <a:xfrm>
            <a:off x="2438400" y="2514600"/>
            <a:ext cx="76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ixaDeTexto 18"/>
          <p:cNvSpPr txBox="1"/>
          <p:nvPr/>
        </p:nvSpPr>
        <p:spPr>
          <a:xfrm>
            <a:off x="3200400" y="1752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Al₂O₃</a:t>
            </a:r>
            <a:endParaRPr lang="pt-PT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3200400" y="23622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alumínio</a:t>
            </a:r>
            <a:endParaRPr lang="pt-PT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1600200" y="2133600"/>
            <a:ext cx="6858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dirty="0" smtClean="0">
                <a:solidFill>
                  <a:schemeClr val="bg1"/>
                </a:solidFill>
              </a:rPr>
              <a:t>t ≈5onm</a:t>
            </a:r>
            <a:endParaRPr lang="pt-PT" sz="1050" dirty="0">
              <a:solidFill>
                <a:schemeClr val="bg1"/>
              </a:solidFill>
            </a:endParaRPr>
          </a:p>
        </p:txBody>
      </p:sp>
      <p:cxnSp>
        <p:nvCxnSpPr>
          <p:cNvPr id="31" name="Conexão recta unidireccional 30"/>
          <p:cNvCxnSpPr/>
          <p:nvPr/>
        </p:nvCxnSpPr>
        <p:spPr>
          <a:xfrm>
            <a:off x="4343400" y="2133600"/>
            <a:ext cx="1143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haveta à direita 31"/>
          <p:cNvSpPr/>
          <p:nvPr/>
        </p:nvSpPr>
        <p:spPr>
          <a:xfrm rot="5400000">
            <a:off x="4267200" y="-1143000"/>
            <a:ext cx="457200" cy="8686800"/>
          </a:xfrm>
          <a:prstGeom prst="rightBrace">
            <a:avLst>
              <a:gd name="adj1" fmla="val 8333"/>
              <a:gd name="adj2" fmla="val 4956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3" name="CaixaDeTexto 32"/>
          <p:cNvSpPr txBox="1"/>
          <p:nvPr/>
        </p:nvSpPr>
        <p:spPr>
          <a:xfrm>
            <a:off x="2057400" y="3352800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/>
              <a:t>Redução da barreira com anodização não estável</a:t>
            </a:r>
          </a:p>
          <a:p>
            <a:pPr algn="ctr"/>
            <a:r>
              <a:rPr lang="pt-PT" dirty="0" smtClean="0"/>
              <a:t>40V          8V</a:t>
            </a:r>
            <a:endParaRPr lang="pt-PT" dirty="0"/>
          </a:p>
        </p:txBody>
      </p:sp>
      <p:cxnSp>
        <p:nvCxnSpPr>
          <p:cNvPr id="35" name="Conexão recta 34"/>
          <p:cNvCxnSpPr/>
          <p:nvPr/>
        </p:nvCxnSpPr>
        <p:spPr>
          <a:xfrm>
            <a:off x="4419600" y="3810000"/>
            <a:ext cx="457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Imagem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114800"/>
            <a:ext cx="2514600" cy="2014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ângulo 38"/>
          <p:cNvSpPr/>
          <p:nvPr/>
        </p:nvSpPr>
        <p:spPr>
          <a:xfrm>
            <a:off x="6400800" y="5334000"/>
            <a:ext cx="152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41" name="Conexão recta 40"/>
          <p:cNvCxnSpPr/>
          <p:nvPr/>
        </p:nvCxnSpPr>
        <p:spPr>
          <a:xfrm rot="5400000">
            <a:off x="5943600" y="2590800"/>
            <a:ext cx="457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ixaDeTexto 41"/>
          <p:cNvSpPr txBox="1"/>
          <p:nvPr/>
        </p:nvSpPr>
        <p:spPr>
          <a:xfrm>
            <a:off x="5715000" y="2743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Dendrites</a:t>
            </a:r>
            <a:endParaRPr lang="pt-PT" dirty="0"/>
          </a:p>
        </p:txBody>
      </p:sp>
      <p:pic>
        <p:nvPicPr>
          <p:cNvPr id="43" name="Objecto 2"/>
          <p:cNvPicPr>
            <a:picLocks noChangeArrowheads="1"/>
          </p:cNvPicPr>
          <p:nvPr/>
        </p:nvPicPr>
        <p:blipFill>
          <a:blip r:embed="rId5" cstate="print"/>
          <a:srcRect t="-320" b="-352"/>
          <a:stretch>
            <a:fillRect/>
          </a:stretch>
        </p:blipFill>
        <p:spPr bwMode="auto">
          <a:xfrm>
            <a:off x="5867400" y="4114800"/>
            <a:ext cx="2686080" cy="184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CaixaDeTexto 43"/>
          <p:cNvSpPr txBox="1"/>
          <p:nvPr/>
        </p:nvSpPr>
        <p:spPr>
          <a:xfrm>
            <a:off x="6705600" y="2286000"/>
            <a:ext cx="685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dirty="0"/>
              <a:t>t</a:t>
            </a:r>
            <a:r>
              <a:rPr lang="pt-PT" sz="1050" dirty="0" smtClean="0"/>
              <a:t>≈10nm</a:t>
            </a:r>
            <a:endParaRPr lang="pt-PT" sz="1050" dirty="0"/>
          </a:p>
        </p:txBody>
      </p:sp>
      <p:sp>
        <p:nvSpPr>
          <p:cNvPr id="48" name="Rectângulo 47"/>
          <p:cNvSpPr/>
          <p:nvPr/>
        </p:nvSpPr>
        <p:spPr>
          <a:xfrm>
            <a:off x="609600" y="5486400"/>
            <a:ext cx="762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Síntese das templates hexagonais</a:t>
            </a:r>
            <a:endParaRPr lang="pt-PT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074" name="Picture 2" descr="Z:\Ambiente de trabalho\ImagensMaterialApresentação\deposiçao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4648200"/>
            <a:ext cx="3657600" cy="1086644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3962400" y="1905000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 Solução de Ni com temperatura de T(Ni)≈ 47⁰C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85800" y="1676400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Electrodeposição pulsada:</a:t>
            </a:r>
          </a:p>
          <a:p>
            <a:pPr>
              <a:buFont typeface="Arial" pitchFamily="34" charset="0"/>
              <a:buChar char="•"/>
            </a:pPr>
            <a:r>
              <a:rPr lang="pt-PT" dirty="0" smtClean="0"/>
              <a:t>Pulso corrente</a:t>
            </a:r>
          </a:p>
          <a:p>
            <a:pPr>
              <a:buFont typeface="Arial" pitchFamily="34" charset="0"/>
              <a:buChar char="•"/>
            </a:pPr>
            <a:r>
              <a:rPr lang="pt-PT" dirty="0" smtClean="0"/>
              <a:t>Pulso potencial</a:t>
            </a:r>
          </a:p>
          <a:p>
            <a:pPr>
              <a:buFont typeface="Arial" pitchFamily="34" charset="0"/>
              <a:buChar char="•"/>
            </a:pPr>
            <a:r>
              <a:rPr lang="pt-PT" dirty="0" smtClean="0"/>
              <a:t>Tempo de repouso</a:t>
            </a:r>
          </a:p>
        </p:txBody>
      </p:sp>
      <p:cxnSp>
        <p:nvCxnSpPr>
          <p:cNvPr id="9" name="Conexão recta unidireccional 8"/>
          <p:cNvCxnSpPr/>
          <p:nvPr/>
        </p:nvCxnSpPr>
        <p:spPr>
          <a:xfrm rot="5400000" flipH="1" flipV="1">
            <a:off x="1600200" y="4114800"/>
            <a:ext cx="609600" cy="609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133600" y="37338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Ni³⁺</a:t>
            </a:r>
            <a:r>
              <a:rPr lang="pt-PT" dirty="0" smtClean="0"/>
              <a:t> + 3e⁻→ Ni (metal) </a:t>
            </a:r>
            <a:endParaRPr lang="pt-PT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362200" y="53340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e⁻</a:t>
            </a:r>
            <a:endParaRPr lang="pt-PT" dirty="0"/>
          </a:p>
        </p:txBody>
      </p:sp>
      <p:sp>
        <p:nvSpPr>
          <p:cNvPr id="15" name="Rectângulo 14"/>
          <p:cNvSpPr/>
          <p:nvPr/>
        </p:nvSpPr>
        <p:spPr>
          <a:xfrm>
            <a:off x="304800" y="5715000"/>
            <a:ext cx="4724400" cy="30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CaixaDeTexto 15"/>
          <p:cNvSpPr txBox="1"/>
          <p:nvPr/>
        </p:nvSpPr>
        <p:spPr>
          <a:xfrm>
            <a:off x="990600" y="57150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Placa de cobre</a:t>
            </a:r>
            <a:endParaRPr lang="pt-PT" dirty="0"/>
          </a:p>
        </p:txBody>
      </p:sp>
      <p:sp>
        <p:nvSpPr>
          <p:cNvPr id="17" name="Fluxograma: disco magnético 16"/>
          <p:cNvSpPr/>
          <p:nvPr/>
        </p:nvSpPr>
        <p:spPr>
          <a:xfrm>
            <a:off x="4724400" y="5181600"/>
            <a:ext cx="152400" cy="533400"/>
          </a:xfrm>
          <a:prstGeom prst="flowChartMagneticDisk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9" name="Conexão recta unidireccional 18"/>
          <p:cNvCxnSpPr/>
          <p:nvPr/>
        </p:nvCxnSpPr>
        <p:spPr>
          <a:xfrm rot="10800000">
            <a:off x="4267200" y="5867400"/>
            <a:ext cx="5334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4724400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/>
              <a:t>-</a:t>
            </a:r>
            <a:endParaRPr lang="pt-PT" dirty="0"/>
          </a:p>
        </p:txBody>
      </p:sp>
      <p:cxnSp>
        <p:nvCxnSpPr>
          <p:cNvPr id="23" name="Conexão recta 22"/>
          <p:cNvCxnSpPr/>
          <p:nvPr/>
        </p:nvCxnSpPr>
        <p:spPr>
          <a:xfrm rot="5400000" flipH="1" flipV="1">
            <a:off x="-952500" y="4762500"/>
            <a:ext cx="2514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xão recta 24"/>
          <p:cNvCxnSpPr/>
          <p:nvPr/>
        </p:nvCxnSpPr>
        <p:spPr>
          <a:xfrm>
            <a:off x="304800" y="3505200"/>
            <a:ext cx="533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381000" y="3581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/>
              <a:t>+</a:t>
            </a:r>
            <a:endParaRPr lang="pt-PT" dirty="0"/>
          </a:p>
        </p:txBody>
      </p:sp>
      <p:sp>
        <p:nvSpPr>
          <p:cNvPr id="27" name="CaixaDeTexto 26"/>
          <p:cNvSpPr txBox="1"/>
          <p:nvPr/>
        </p:nvSpPr>
        <p:spPr>
          <a:xfrm>
            <a:off x="5867400" y="2819400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A alumina é um material isolador, portanto os electrões do alumínio fazem efeito túnel.</a:t>
            </a:r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304800" y="304800"/>
            <a:ext cx="863672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SEM - </a:t>
            </a:r>
            <a:r>
              <a:rPr lang="pt-PT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</a:t>
            </a:r>
            <a:r>
              <a:rPr lang="pt-PT" sz="4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canning</a:t>
            </a:r>
            <a:r>
              <a:rPr lang="pt-PT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pt-PT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</a:t>
            </a:r>
            <a:r>
              <a:rPr lang="pt-PT" sz="4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lectron</a:t>
            </a:r>
            <a:r>
              <a:rPr lang="pt-PT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pt-PT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</a:t>
            </a:r>
            <a:r>
              <a:rPr lang="pt-PT" sz="4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icroscope</a:t>
            </a:r>
            <a:endParaRPr lang="pt-PT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33400" y="1219200"/>
            <a:ext cx="8001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	O SEM ao contrario do microscópio óptico realiza uma microscopia através de um feixe de electrões para poder obter uma melhor resolução. Este tem diferentes características, tais como:</a:t>
            </a:r>
          </a:p>
          <a:p>
            <a:r>
              <a:rPr lang="pt-PT" dirty="0" smtClean="0"/>
              <a:t> </a:t>
            </a:r>
            <a:endParaRPr lang="pt-PT" sz="1100" dirty="0" smtClean="0"/>
          </a:p>
          <a:p>
            <a:pPr>
              <a:buFont typeface="Arial" pitchFamily="34" charset="0"/>
              <a:buChar char="•"/>
            </a:pPr>
            <a:r>
              <a:rPr lang="pt-PT" dirty="0" smtClean="0"/>
              <a:t>  tem dois tipos de electrões, secundários (menos energéticos) e </a:t>
            </a:r>
            <a:r>
              <a:rPr lang="pt-PT" dirty="0" err="1" smtClean="0"/>
              <a:t>retrodifundidos</a:t>
            </a:r>
            <a:r>
              <a:rPr lang="pt-PT" dirty="0" smtClean="0"/>
              <a:t> (mais energéticos).</a:t>
            </a:r>
          </a:p>
          <a:p>
            <a:pPr>
              <a:buFont typeface="Arial" pitchFamily="34" charset="0"/>
              <a:buChar char="•"/>
            </a:pPr>
            <a:r>
              <a:rPr lang="pt-PT" dirty="0"/>
              <a:t> </a:t>
            </a:r>
            <a:r>
              <a:rPr lang="pt-PT" dirty="0" smtClean="0"/>
              <a:t> utiliza-se lentes magnéticas em vez de lentes de vidro.</a:t>
            </a:r>
          </a:p>
          <a:p>
            <a:pPr>
              <a:buFont typeface="Arial" pitchFamily="34" charset="0"/>
              <a:buChar char="•"/>
            </a:pPr>
            <a:r>
              <a:rPr lang="pt-PT" dirty="0" smtClean="0"/>
              <a:t>  resolução é maior quando o diâmetro do feixe é reduzido</a:t>
            </a:r>
            <a:endParaRPr lang="pt-PT" dirty="0"/>
          </a:p>
          <a:p>
            <a:pPr>
              <a:buFont typeface="Arial" pitchFamily="34" charset="0"/>
              <a:buChar char="•"/>
            </a:pPr>
            <a:r>
              <a:rPr lang="pt-PT" dirty="0" smtClean="0"/>
              <a:t>  quando o varrimento é mais lento obtêm-se uma melhor definição.</a:t>
            </a:r>
          </a:p>
          <a:p>
            <a:endParaRPr lang="pt-PT" dirty="0" smtClean="0"/>
          </a:p>
          <a:p>
            <a:pPr>
              <a:buFont typeface="Arial" pitchFamily="34" charset="0"/>
              <a:buChar char="•"/>
            </a:pPr>
            <a:endParaRPr lang="pt-PT" dirty="0" smtClean="0"/>
          </a:p>
        </p:txBody>
      </p:sp>
      <p:pic>
        <p:nvPicPr>
          <p:cNvPr id="2050" name="Picture 2" descr="http://www.purdue.edu/rem/rs/graphics/sem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3962400"/>
            <a:ext cx="1679707" cy="2524126"/>
          </a:xfrm>
          <a:prstGeom prst="rect">
            <a:avLst/>
          </a:prstGeom>
          <a:noFill/>
        </p:spPr>
      </p:pic>
      <p:pic>
        <p:nvPicPr>
          <p:cNvPr id="2052" name="Picture 4" descr="http://1.bp.blogspot.com/-NyrRRP7Rz24/TeBI7V5zUQI/AAAAAAAAAAg/sI9t6Wt63Xo/s1600/-scanning-electron-microscop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886200"/>
            <a:ext cx="2945339" cy="266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2819400" y="152400"/>
            <a:ext cx="33241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Resultados</a:t>
            </a:r>
            <a:endParaRPr lang="pt-PT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Imagem 4" descr="1 Anod._001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1371600"/>
            <a:ext cx="2209800" cy="2035003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828800" y="34290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1º Anodização</a:t>
            </a:r>
            <a:endParaRPr lang="pt-PT" dirty="0"/>
          </a:p>
        </p:txBody>
      </p:sp>
      <p:pic>
        <p:nvPicPr>
          <p:cNvPr id="7" name="Imagem 6" descr="Padrao_003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6800" y="1371600"/>
            <a:ext cx="2209799" cy="2035001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5410200" y="34290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Remoção</a:t>
            </a:r>
            <a:endParaRPr lang="pt-PT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3581400" y="60198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2º Anodização</a:t>
            </a:r>
            <a:endParaRPr lang="pt-PT" dirty="0"/>
          </a:p>
        </p:txBody>
      </p:sp>
      <p:pic>
        <p:nvPicPr>
          <p:cNvPr id="20" name="Imagem 19" descr="2 Anod._001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6600" y="3886200"/>
            <a:ext cx="2209800" cy="2035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A2_006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4114800"/>
            <a:ext cx="1904999" cy="1754310"/>
          </a:xfrm>
          <a:prstGeom prst="rect">
            <a:avLst/>
          </a:prstGeom>
        </p:spPr>
      </p:pic>
      <p:pic>
        <p:nvPicPr>
          <p:cNvPr id="6" name="Imagem 5" descr="A1_005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1447800"/>
            <a:ext cx="1905000" cy="1754311"/>
          </a:xfrm>
          <a:prstGeom prst="rect">
            <a:avLst/>
          </a:prstGeom>
        </p:spPr>
      </p:pic>
      <p:pic>
        <p:nvPicPr>
          <p:cNvPr id="7" name="Imagem 6" descr="2 Anod. 50nm_001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4114800"/>
            <a:ext cx="1903142" cy="1752600"/>
          </a:xfrm>
          <a:prstGeom prst="rect">
            <a:avLst/>
          </a:prstGeom>
        </p:spPr>
      </p:pic>
      <p:pic>
        <p:nvPicPr>
          <p:cNvPr id="8" name="Imagem 7" descr="2 Anod._001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4600" y="1447800"/>
            <a:ext cx="1903139" cy="1752599"/>
          </a:xfrm>
          <a:prstGeom prst="rect">
            <a:avLst/>
          </a:prstGeom>
        </p:spPr>
      </p:pic>
      <p:pic>
        <p:nvPicPr>
          <p:cNvPr id="9" name="Imagem 8" descr="NW09_1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34200" y="2667000"/>
            <a:ext cx="1903140" cy="1752600"/>
          </a:xfrm>
          <a:prstGeom prst="rect">
            <a:avLst/>
          </a:prstGeom>
        </p:spPr>
      </p:pic>
      <p:sp>
        <p:nvSpPr>
          <p:cNvPr id="11" name="Rectângulo 10"/>
          <p:cNvSpPr/>
          <p:nvPr/>
        </p:nvSpPr>
        <p:spPr>
          <a:xfrm>
            <a:off x="550640" y="152400"/>
            <a:ext cx="81058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Resultados – 2º Anodização</a:t>
            </a:r>
            <a:endParaRPr lang="pt-PT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52400" y="3276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 smtClean="0"/>
              <a:t>2º Anodização – 35 </a:t>
            </a:r>
            <a:r>
              <a:rPr lang="pt-PT" sz="1400" dirty="0" err="1" smtClean="0"/>
              <a:t>nm</a:t>
            </a:r>
            <a:r>
              <a:rPr lang="pt-PT" sz="1400" dirty="0" smtClean="0"/>
              <a:t> (menor ampliação)</a:t>
            </a:r>
          </a:p>
        </p:txBody>
      </p:sp>
      <p:pic>
        <p:nvPicPr>
          <p:cNvPr id="15" name="Imagem 14" descr="2 Anod. 50nm_003.t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4600" y="4114800"/>
            <a:ext cx="1903139" cy="1752599"/>
          </a:xfrm>
          <a:prstGeom prst="rect">
            <a:avLst/>
          </a:prstGeom>
        </p:spPr>
      </p:pic>
      <p:pic>
        <p:nvPicPr>
          <p:cNvPr id="16" name="Imagem 15" descr="2 Anod._002.t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4800" y="1447800"/>
            <a:ext cx="1905000" cy="1754312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2362200" y="3276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 smtClean="0"/>
              <a:t>2º Anodização – 35 </a:t>
            </a:r>
            <a:r>
              <a:rPr lang="pt-PT" sz="1400" dirty="0" err="1" smtClean="0"/>
              <a:t>nm</a:t>
            </a:r>
            <a:r>
              <a:rPr lang="pt-PT" sz="1400" dirty="0" smtClean="0"/>
              <a:t> (maior ampliação)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152400" y="5943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 smtClean="0"/>
              <a:t>2º Anodização – 50 </a:t>
            </a:r>
            <a:r>
              <a:rPr lang="pt-PT" sz="1400" dirty="0" err="1" smtClean="0"/>
              <a:t>nm</a:t>
            </a:r>
            <a:r>
              <a:rPr lang="pt-PT" sz="1400" dirty="0" smtClean="0"/>
              <a:t> (menor ampliação)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2362200" y="5943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 smtClean="0"/>
              <a:t>2º Anodização – 50 </a:t>
            </a:r>
            <a:r>
              <a:rPr lang="pt-PT" sz="1400" dirty="0" err="1" smtClean="0"/>
              <a:t>nm</a:t>
            </a:r>
            <a:r>
              <a:rPr lang="pt-PT" sz="1400" dirty="0" smtClean="0"/>
              <a:t> (maior ampliação)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4572000" y="3276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 smtClean="0"/>
              <a:t>2º Anodização – 35 </a:t>
            </a:r>
            <a:r>
              <a:rPr lang="pt-PT" sz="1400" dirty="0" err="1" smtClean="0"/>
              <a:t>nm</a:t>
            </a:r>
            <a:r>
              <a:rPr lang="pt-PT" sz="1400" dirty="0" smtClean="0"/>
              <a:t> (</a:t>
            </a:r>
            <a:r>
              <a:rPr lang="pt-PT" sz="1400" dirty="0" err="1" smtClean="0"/>
              <a:t>nanofios</a:t>
            </a:r>
            <a:r>
              <a:rPr lang="pt-PT" sz="1400" dirty="0" smtClean="0"/>
              <a:t> meio cheios)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4572000" y="5943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 smtClean="0"/>
              <a:t>2º Anodização – 50 </a:t>
            </a:r>
            <a:r>
              <a:rPr lang="pt-PT" sz="1400" dirty="0" err="1" smtClean="0"/>
              <a:t>nm</a:t>
            </a:r>
            <a:r>
              <a:rPr lang="pt-PT" sz="1400" dirty="0" smtClean="0"/>
              <a:t> (</a:t>
            </a:r>
            <a:r>
              <a:rPr lang="pt-PT" sz="1400" dirty="0" err="1" smtClean="0"/>
              <a:t>nanofios</a:t>
            </a:r>
            <a:r>
              <a:rPr lang="pt-PT" sz="1400" dirty="0" smtClean="0"/>
              <a:t> meio cheios)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6400800" y="4491335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2º Anodização – 35 </a:t>
            </a:r>
            <a:r>
              <a:rPr lang="pt-PT" sz="1200" dirty="0" err="1" smtClean="0"/>
              <a:t>nm</a:t>
            </a:r>
            <a:r>
              <a:rPr lang="pt-PT" sz="1200" dirty="0" smtClean="0"/>
              <a:t>                     (</a:t>
            </a:r>
            <a:r>
              <a:rPr lang="pt-PT" sz="1200" dirty="0" err="1" smtClean="0"/>
              <a:t>nanofios</a:t>
            </a:r>
            <a:r>
              <a:rPr lang="pt-PT" sz="1200" dirty="0" smtClean="0"/>
              <a:t> completamente cheios)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7086600" y="1828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Nanofios</a:t>
            </a:r>
            <a:endParaRPr lang="pt-PT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Seta para baixo 23"/>
          <p:cNvSpPr/>
          <p:nvPr/>
        </p:nvSpPr>
        <p:spPr>
          <a:xfrm>
            <a:off x="7315200" y="2362200"/>
            <a:ext cx="762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Seta para baixo 24"/>
          <p:cNvSpPr/>
          <p:nvPr/>
        </p:nvSpPr>
        <p:spPr>
          <a:xfrm rot="3477636">
            <a:off x="6705600" y="2057400"/>
            <a:ext cx="3810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485</Words>
  <Application>Microsoft Office PowerPoint</Application>
  <PresentationFormat>Apresentação no Ecrã (4:3)</PresentationFormat>
  <Paragraphs>153</Paragraphs>
  <Slides>17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17</vt:i4>
      </vt:variant>
    </vt:vector>
  </HeadingPairs>
  <TitlesOfParts>
    <vt:vector size="18" baseType="lpstr">
      <vt:lpstr>Tema do Office</vt:lpstr>
      <vt:lpstr>Matrizes Hexagonais para Gravação Magnética Perpendicular</vt:lpstr>
      <vt:lpstr>Objectivos</vt:lpstr>
      <vt:lpstr>Síntese das templates hexagonais</vt:lpstr>
      <vt:lpstr>Síntese das templates hexagonais</vt:lpstr>
      <vt:lpstr>Síntese das templates hexagonais</vt:lpstr>
      <vt:lpstr>Síntese das templates hexagonais</vt:lpstr>
      <vt:lpstr>Diapositivo 7</vt:lpstr>
      <vt:lpstr>Diapositivo 8</vt:lpstr>
      <vt:lpstr>Diapositivo 9</vt:lpstr>
      <vt:lpstr>SQUID</vt:lpstr>
      <vt:lpstr>Nanofios Bits Magnéticos</vt:lpstr>
      <vt:lpstr>Monodomínio magnético Ciclo de histerese</vt:lpstr>
      <vt:lpstr>Resultados</vt:lpstr>
      <vt:lpstr>Diapositivo 14</vt:lpstr>
      <vt:lpstr>Densidade de Gravação Magnética</vt:lpstr>
      <vt:lpstr>Densidade de Gravação Magnética no Mercado</vt:lpstr>
      <vt:lpstr>Agradecimentos</vt:lpstr>
    </vt:vector>
  </TitlesOfParts>
  <Company>Faculdade de Ciencias da Universidade do Porto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Nanofios Bits Magnéticos</dc:title>
  <dc:creator>c0822004</dc:creator>
  <cp:lastModifiedBy>Arlete</cp:lastModifiedBy>
  <cp:revision>26</cp:revision>
  <dcterms:created xsi:type="dcterms:W3CDTF">2011-09-01T15:09:21Z</dcterms:created>
  <dcterms:modified xsi:type="dcterms:W3CDTF">2011-09-01T18:35:58Z</dcterms:modified>
</cp:coreProperties>
</file>